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147140411" r:id="rId5"/>
    <p:sldId id="2147140426" r:id="rId6"/>
    <p:sldId id="2147140443" r:id="rId7"/>
    <p:sldId id="2147140444" r:id="rId8"/>
    <p:sldId id="2147140445" r:id="rId9"/>
    <p:sldId id="2147140448" r:id="rId10"/>
    <p:sldId id="2147140459" r:id="rId11"/>
    <p:sldId id="2147140447" r:id="rId12"/>
    <p:sldId id="2147140454" r:id="rId13"/>
    <p:sldId id="2147140452" r:id="rId14"/>
    <p:sldId id="2147140453" r:id="rId15"/>
    <p:sldId id="2147140449" r:id="rId16"/>
    <p:sldId id="2147140457" r:id="rId17"/>
    <p:sldId id="2147140458" r:id="rId18"/>
    <p:sldId id="2147140450" r:id="rId19"/>
    <p:sldId id="2147140451" r:id="rId20"/>
    <p:sldId id="2147140456" r:id="rId21"/>
    <p:sldId id="2147140455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426"/>
            <p14:sldId id="2147140443"/>
            <p14:sldId id="2147140444"/>
            <p14:sldId id="2147140445"/>
            <p14:sldId id="2147140448"/>
            <p14:sldId id="2147140459"/>
            <p14:sldId id="2147140447"/>
            <p14:sldId id="2147140454"/>
            <p14:sldId id="2147140452"/>
            <p14:sldId id="2147140453"/>
            <p14:sldId id="2147140449"/>
            <p14:sldId id="2147140457"/>
            <p14:sldId id="2147140458"/>
            <p14:sldId id="2147140450"/>
            <p14:sldId id="2147140451"/>
            <p14:sldId id="2147140456"/>
            <p14:sldId id="21471404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212BB9-A5CF-D335-3301-776C81AF3ABE}" name="Lachlan Vass" initials="LV" userId="S::lachlan.vass@e61.in::3865f71c-c396-40c5-8390-2fc8d944de27" providerId="AD"/>
  <p188:author id="{B11BB3D2-AFEC-847B-6D75-BD537A3954BD}" name="Matt" initials="M" userId="S::matt.nolan@ird.govt.nz::2249c379-4c9b-4d23-b773-ea1316f9866d" providerId="AD"/>
  <p188:author id="{5D220AD4-BDDA-9310-4A20-C5A48DC4CD91}" name="Matt Nolan" initials="MN" userId="S::matt.nolan@e61.in::a62ef2e7-69e7-438f-a0a1-6155e204b9f1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53" d="100"/>
          <a:sy n="153" d="100"/>
        </p:scale>
        <p:origin x="55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6.jpe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32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9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0.xml"/><Relationship Id="rId5" Type="http://schemas.openxmlformats.org/officeDocument/2006/relationships/image" Target="../media/image45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703191"/>
            <a:ext cx="4698834" cy="403828"/>
          </a:xfrm>
        </p:spPr>
        <p:txBody>
          <a:bodyPr/>
          <a:lstStyle/>
          <a:p>
            <a:r>
              <a:rPr lang="en-US" dirty="0">
                <a:latin typeface="Graphik"/>
              </a:rPr>
              <a:t>Policy Advisory Committee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Fiscal Sustainability: 12/08/2025</a:t>
            </a:r>
          </a:p>
        </p:txBody>
      </p:sp>
      <p:pic>
        <p:nvPicPr>
          <p:cNvPr id="6" name="Picture Placeholder 5" descr="A map with a pin on it&#10;&#10;AI-generated content may be incorrect.">
            <a:extLst>
              <a:ext uri="{FF2B5EF4-FFF2-40B4-BE49-F238E27FC236}">
                <a16:creationId xmlns:a16="http://schemas.microsoft.com/office/drawing/2014/main" id="{72BC2C97-470A-FFFB-9EA0-D41E54FDA2D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r="16341"/>
          <a:stretch>
            <a:fillRect/>
          </a:stretch>
        </p:blipFill>
        <p:spPr>
          <a:xfrm>
            <a:off x="0" y="0"/>
            <a:ext cx="6921500" cy="6858001"/>
          </a:xfrm>
        </p:spPr>
      </p:pic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C0C73-F023-C96C-4CDC-E4B9E4B4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A406ADC-8A0C-480A-8521-22544891A1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60DCE06-9FCA-9B5F-F074-F251BB4C6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2FE20-800B-F5E3-F083-A5E15719F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DC66C-6143-1C35-B4C7-53F5CC5B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211618-E39D-B4E8-B52C-7FCE32946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340" y="1520166"/>
            <a:ext cx="4830896" cy="47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74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0F910-A176-A648-D4BF-2A33DBA9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1CEBE8E-A471-2E9B-C981-142C88D22A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A406ADC-8A0C-480A-8521-22544891A1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3EE76-1D8F-853D-1E72-369A95A3D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270E8-2A08-4C5E-766C-AF84350A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pressures of health spending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A066AA-CD33-1139-0522-59A841F50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134" y="1737925"/>
            <a:ext cx="7238732" cy="4255062"/>
          </a:xfrm>
          <a:prstGeom prst="rect">
            <a:avLst/>
          </a:prstGeom>
        </p:spPr>
      </p:pic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305AB959-1A8B-A821-DD31-E8205EB69D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08" y="1802919"/>
            <a:ext cx="4191242" cy="4474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29E2D4-B54B-3471-FFD2-F44B34AEE26C}"/>
              </a:ext>
            </a:extLst>
          </p:cNvPr>
          <p:cNvSpPr txBox="1"/>
          <p:nvPr/>
        </p:nvSpPr>
        <p:spPr>
          <a:xfrm>
            <a:off x="8082859" y="1156588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4F54"/>
                </a:solidFill>
              </a:rPr>
              <a:t>GDP share compared to </a:t>
            </a:r>
          </a:p>
          <a:p>
            <a:r>
              <a:rPr lang="en-US" b="1" dirty="0">
                <a:solidFill>
                  <a:srgbClr val="004F54"/>
                </a:solidFill>
              </a:rPr>
              <a:t>similar countries</a:t>
            </a:r>
            <a:endParaRPr lang="en-NZ" b="1" dirty="0">
              <a:solidFill>
                <a:srgbClr val="004F54"/>
              </a:solidFill>
            </a:endParaRPr>
          </a:p>
        </p:txBody>
      </p:sp>
      <p:sp>
        <p:nvSpPr>
          <p:cNvPr id="8" name="Rectangle: Rounded Corners 7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A17FE81-375E-4BB8-6D49-DD61363E9B1C}"/>
              </a:ext>
            </a:extLst>
          </p:cNvPr>
          <p:cNvSpPr/>
          <p:nvPr/>
        </p:nvSpPr>
        <p:spPr>
          <a:xfrm>
            <a:off x="10219971" y="448511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Back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279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49C33-57B6-133F-04A3-A88E0C14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F62A6AF-95E3-5D91-8190-5CEFFE935C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60DCE06-9FCA-9B5F-F074-F251BB4C6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4DB67-83FC-503F-DDF5-ADA55ACF7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AA71B-E65D-AE9F-D774-3F2498F0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pressures of education spending</a:t>
            </a:r>
          </a:p>
        </p:txBody>
      </p:sp>
      <p:sp>
        <p:nvSpPr>
          <p:cNvPr id="13" name="Rectangle: Rounded Corners 12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CEA6FE8-01C1-BEE8-3FE2-A9C948D12DE6}"/>
              </a:ext>
            </a:extLst>
          </p:cNvPr>
          <p:cNvSpPr/>
          <p:nvPr/>
        </p:nvSpPr>
        <p:spPr>
          <a:xfrm>
            <a:off x="10461041" y="4322943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Back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E55FEB-45E0-1BAE-F4EA-FDA08430A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400" y="1658599"/>
            <a:ext cx="7896225" cy="4619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E4134-F8B1-2B61-9585-842DC37B9C09}"/>
              </a:ext>
            </a:extLst>
          </p:cNvPr>
          <p:cNvSpPr txBox="1"/>
          <p:nvPr/>
        </p:nvSpPr>
        <p:spPr>
          <a:xfrm>
            <a:off x="8223625" y="2769290"/>
            <a:ext cx="3491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4F54"/>
                </a:solidFill>
              </a:rPr>
              <a:t>Note: Age adjustment still a </a:t>
            </a:r>
          </a:p>
          <a:p>
            <a:r>
              <a:rPr lang="en-US" b="1" dirty="0">
                <a:solidFill>
                  <a:srgbClr val="004F54"/>
                </a:solidFill>
              </a:rPr>
              <a:t>work in progress</a:t>
            </a:r>
            <a:endParaRPr lang="en-NZ" b="1" dirty="0">
              <a:solidFill>
                <a:srgbClr val="004F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3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CEC58-325B-EBF3-6DC1-9D877E57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3AD12F0-FFC9-4A49-94DB-546F1A3DA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F62A6AF-95E3-5D91-8190-5CEFFE935C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D33C2-9A3E-1312-3FBD-A623615B9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7B939-29BB-CD55-01F2-3FF327DD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– cash vs in-kind</a:t>
            </a:r>
          </a:p>
        </p:txBody>
      </p:sp>
      <p:pic>
        <p:nvPicPr>
          <p:cNvPr id="8" name="Picture 7" descr="A graph of a line graph&#10;&#10;AI-generated content may be incorrect.">
            <a:extLst>
              <a:ext uri="{FF2B5EF4-FFF2-40B4-BE49-F238E27FC236}">
                <a16:creationId xmlns:a16="http://schemas.microsoft.com/office/drawing/2014/main" id="{29C74018-268E-91FC-A230-F7BFD2A0DB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17" y="1779581"/>
            <a:ext cx="3960675" cy="38564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B61BB0F-B9A6-8AA7-7BE7-404222412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476" y="1627813"/>
            <a:ext cx="5178473" cy="4332413"/>
          </a:xfrm>
          <a:prstGeom prst="rect">
            <a:avLst/>
          </a:prstGeom>
        </p:spPr>
      </p:pic>
      <p:sp>
        <p:nvSpPr>
          <p:cNvPr id="10" name="Rectangle: Rounded Corners 9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64BE93E-E9AC-650B-4F16-34D6CBA72383}"/>
              </a:ext>
            </a:extLst>
          </p:cNvPr>
          <p:cNvSpPr/>
          <p:nvPr/>
        </p:nvSpPr>
        <p:spPr>
          <a:xfrm>
            <a:off x="10078655" y="580221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Back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658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5ABF-3BB7-43DF-9AAD-F9B627417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2906514-2F60-60E9-B20A-4059B99B8E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3AD12F0-FFC9-4A49-94DB-546F1A3DA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0C49B-71BA-EB6E-AE3C-FC6A5563C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2E309-1EE0-2171-2403-88520B27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composition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E9F15A-5C31-B818-F42E-D8391A95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1705" y="1349068"/>
            <a:ext cx="5524908" cy="434211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0B78550-8C60-B5F0-A2B5-CBDD48F80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386" y="1537281"/>
            <a:ext cx="5362305" cy="41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B7E98-98F2-58E0-4252-BD28B24D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97DF86-0438-3E9E-464F-8A2245741A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F62A6AF-95E3-5D91-8190-5CEFFE935C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0F41E-C895-0E2A-5F2C-49B62731DF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74B9E-1DF6-90BE-2D69-491F14E5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debt scenarios</a:t>
            </a:r>
          </a:p>
        </p:txBody>
      </p:sp>
      <p:sp>
        <p:nvSpPr>
          <p:cNvPr id="13" name="Rectangle: Rounded Corners 12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E3E08AB-72A7-C10E-8D1C-1D6C674E13BF}"/>
              </a:ext>
            </a:extLst>
          </p:cNvPr>
          <p:cNvSpPr/>
          <p:nvPr/>
        </p:nvSpPr>
        <p:spPr>
          <a:xfrm>
            <a:off x="10741779" y="4447635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Back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403B356-AD2B-AA2B-B763-6DDEB2E3A1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39" y="1698274"/>
            <a:ext cx="4397647" cy="4579505"/>
          </a:xfrm>
          <a:prstGeom prst="rect">
            <a:avLst/>
          </a:prstGeom>
        </p:spPr>
      </p:pic>
      <p:pic>
        <p:nvPicPr>
          <p:cNvPr id="8" name="Picture 7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A9294003-8A8C-AE19-056C-CE71B446CA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6" y="1192875"/>
            <a:ext cx="4708398" cy="5115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73357-80A6-DC83-BCCB-437B61F21D36}"/>
              </a:ext>
            </a:extLst>
          </p:cNvPr>
          <p:cNvSpPr txBox="1"/>
          <p:nvPr/>
        </p:nvSpPr>
        <p:spPr>
          <a:xfrm>
            <a:off x="5544239" y="1421475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4F54"/>
                </a:solidFill>
              </a:rPr>
              <a:t>All shocks</a:t>
            </a:r>
            <a:endParaRPr lang="en-NZ" b="1" dirty="0">
              <a:solidFill>
                <a:srgbClr val="004F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30E64-15F5-30D1-5135-EF8E8C495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D5661F2-F2F6-49F2-640A-AAAE8FFC64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97DF86-0438-3E9E-464F-8A2245741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05F48-28A2-EF47-3558-11464AE09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0A63F-FF99-5894-1C2F-3543AAD3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(personal)</a:t>
            </a:r>
          </a:p>
        </p:txBody>
      </p:sp>
      <p:pic>
        <p:nvPicPr>
          <p:cNvPr id="10" name="Picture 9" descr="A graph with a yellow line&#10;&#10;AI-generated content may be incorrect.">
            <a:extLst>
              <a:ext uri="{FF2B5EF4-FFF2-40B4-BE49-F238E27FC236}">
                <a16:creationId xmlns:a16="http://schemas.microsoft.com/office/drawing/2014/main" id="{5F456B71-70F7-B570-4BAA-045206B46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40" y="1787667"/>
            <a:ext cx="5296138" cy="4763193"/>
          </a:xfrm>
          <a:prstGeom prst="rect">
            <a:avLst/>
          </a:prstGeom>
        </p:spPr>
      </p:pic>
      <p:pic>
        <p:nvPicPr>
          <p:cNvPr id="12" name="Picture 11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FCAEC6C8-7D43-1A82-9463-C048D9D66C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4" y="1891577"/>
            <a:ext cx="4624923" cy="4555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2B5504-E634-BCEF-A0ED-6123604BC806}"/>
              </a:ext>
            </a:extLst>
          </p:cNvPr>
          <p:cNvSpPr txBox="1"/>
          <p:nvPr/>
        </p:nvSpPr>
        <p:spPr>
          <a:xfrm>
            <a:off x="880799" y="1280818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4F54"/>
                </a:solidFill>
              </a:rPr>
              <a:t>Personal bases fairly constant</a:t>
            </a:r>
            <a:endParaRPr lang="en-NZ" b="1" dirty="0">
              <a:solidFill>
                <a:srgbClr val="004F5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7DE13-AAEA-C3FC-1468-3628E9F428DF}"/>
              </a:ext>
            </a:extLst>
          </p:cNvPr>
          <p:cNvSpPr txBox="1"/>
          <p:nvPr/>
        </p:nvSpPr>
        <p:spPr>
          <a:xfrm>
            <a:off x="6569476" y="1164910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4F54"/>
                </a:solidFill>
              </a:rPr>
              <a:t>Consumption base not broad</a:t>
            </a:r>
            <a:endParaRPr lang="en-NZ" b="1" dirty="0">
              <a:solidFill>
                <a:srgbClr val="004F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4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C2DB5-7AD7-408E-693B-28BAE4CA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5D8DEE-5EDC-DD1B-C554-64E5ABC1EF1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D5661F2-F2F6-49F2-640A-AAAE8FFC6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EDEC2-4EBD-30B5-B853-5A12253251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26912-8140-9C0F-A908-6E453204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(personal)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AFB39-519A-7550-1368-7D0E86AE9FFB}"/>
              </a:ext>
            </a:extLst>
          </p:cNvPr>
          <p:cNvSpPr txBox="1"/>
          <p:nvPr/>
        </p:nvSpPr>
        <p:spPr>
          <a:xfrm>
            <a:off x="880799" y="128081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4F54"/>
                </a:solidFill>
              </a:rPr>
              <a:t>Income base gaps</a:t>
            </a:r>
            <a:endParaRPr lang="en-NZ" b="1" dirty="0">
              <a:solidFill>
                <a:srgbClr val="004F54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96846C7-E130-F8E2-F989-71997F174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586" y="1945957"/>
            <a:ext cx="5303876" cy="3154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A32C7A-BC5A-CB17-075B-7629E578F7C0}"/>
              </a:ext>
            </a:extLst>
          </p:cNvPr>
          <p:cNvSpPr txBox="1"/>
          <p:nvPr/>
        </p:nvSpPr>
        <p:spPr>
          <a:xfrm>
            <a:off x="7010050" y="1280818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4F54"/>
                </a:solidFill>
              </a:rPr>
              <a:t>Inefficient taxes</a:t>
            </a:r>
            <a:endParaRPr lang="en-NZ" b="1" dirty="0">
              <a:solidFill>
                <a:srgbClr val="004F54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060560E-B092-A0CA-C0C5-544559F50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134" y="1981415"/>
            <a:ext cx="4259349" cy="36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3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E7A7C-AEB0-5E8A-94CD-4C1585EB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85D673D-7202-6A3D-23A3-AA8E123695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D5661F2-F2F6-49F2-640A-AAAE8FFC6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38605-B172-FD2A-B96E-39129CCE8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FB09F-E0A4-66A5-D8A5-C5FAAF32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TTPI intergenerational transfer estimates</a:t>
            </a:r>
          </a:p>
        </p:txBody>
      </p:sp>
      <p:sp>
        <p:nvSpPr>
          <p:cNvPr id="13" name="Rectangle: Rounded Corners 12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DD0CCC3-691F-B5EE-FC52-699F65E14BBD}"/>
              </a:ext>
            </a:extLst>
          </p:cNvPr>
          <p:cNvSpPr/>
          <p:nvPr/>
        </p:nvSpPr>
        <p:spPr>
          <a:xfrm>
            <a:off x="10741779" y="4447635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Back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03561-B711-4DD3-D638-7EC9A6CE12D6}"/>
              </a:ext>
            </a:extLst>
          </p:cNvPr>
          <p:cNvSpPr txBox="1"/>
          <p:nvPr/>
        </p:nvSpPr>
        <p:spPr>
          <a:xfrm>
            <a:off x="498414" y="1384067"/>
            <a:ext cx="429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4F54"/>
                </a:solidFill>
              </a:rPr>
              <a:t>Estimated net fiscal transfer by age</a:t>
            </a:r>
            <a:endParaRPr lang="en-NZ" b="1" dirty="0">
              <a:solidFill>
                <a:srgbClr val="004F5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42E64-074E-DEC7-0583-F2022CF8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42" y="1964634"/>
            <a:ext cx="4343512" cy="42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6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BEDAA0-231F-67F3-8F26-00D43A159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0BA32-BAEA-25DA-576F-AB11571D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fiscal sustainability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29C76-6C80-CB16-DA5A-BC567B1CB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Fiscal Sustainability</a:t>
            </a:r>
          </a:p>
        </p:txBody>
      </p:sp>
      <p:pic>
        <p:nvPicPr>
          <p:cNvPr id="9" name="Picture 8" descr="A graph of a graph with numbers and a line&#10;&#10;AI-generated content may be incorrect.">
            <a:extLst>
              <a:ext uri="{FF2B5EF4-FFF2-40B4-BE49-F238E27FC236}">
                <a16:creationId xmlns:a16="http://schemas.microsoft.com/office/drawing/2014/main" id="{50A68A94-73BB-8B21-5F91-CB30FCB3F0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5" y="1190207"/>
            <a:ext cx="4302424" cy="4625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197E97-FD53-3F3D-6BEF-00E87423C26C}"/>
              </a:ext>
            </a:extLst>
          </p:cNvPr>
          <p:cNvSpPr txBox="1"/>
          <p:nvPr/>
        </p:nvSpPr>
        <p:spPr>
          <a:xfrm>
            <a:off x="1701505" y="6165654"/>
            <a:ext cx="12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A7AB"/>
                </a:solidFill>
              </a:rPr>
              <a:t>Debt spiral</a:t>
            </a:r>
            <a:endParaRPr lang="en-NZ" dirty="0">
              <a:solidFill>
                <a:srgbClr val="33A7A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5E377-DEF6-81C8-74B0-BD851EF8B9AE}"/>
              </a:ext>
            </a:extLst>
          </p:cNvPr>
          <p:cNvSpPr txBox="1"/>
          <p:nvPr/>
        </p:nvSpPr>
        <p:spPr>
          <a:xfrm>
            <a:off x="4610358" y="6168375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A7AB"/>
                </a:solidFill>
              </a:rPr>
              <a:t>Resilience</a:t>
            </a:r>
            <a:endParaRPr lang="en-NZ" dirty="0">
              <a:solidFill>
                <a:srgbClr val="33A7A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42301-9FD0-8366-4E91-4B907B854735}"/>
              </a:ext>
            </a:extLst>
          </p:cNvPr>
          <p:cNvSpPr txBox="1"/>
          <p:nvPr/>
        </p:nvSpPr>
        <p:spPr>
          <a:xfrm>
            <a:off x="6785108" y="6168375"/>
            <a:ext cx="429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A7AB"/>
                </a:solidFill>
              </a:rPr>
              <a:t>Equity (both intra and intergenerational)</a:t>
            </a:r>
            <a:endParaRPr lang="en-NZ" dirty="0">
              <a:solidFill>
                <a:srgbClr val="33A7AB"/>
              </a:solidFill>
            </a:endParaRPr>
          </a:p>
        </p:txBody>
      </p:sp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72987749-956B-FF07-3A4B-09E17964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583" y="6101359"/>
            <a:ext cx="497922" cy="49792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60A8F0-9CE0-B32C-9872-E9357DD60B34}"/>
              </a:ext>
            </a:extLst>
          </p:cNvPr>
          <p:cNvSpPr/>
          <p:nvPr/>
        </p:nvSpPr>
        <p:spPr>
          <a:xfrm>
            <a:off x="1293362" y="3393619"/>
            <a:ext cx="382133" cy="1583333"/>
          </a:xfrm>
          <a:custGeom>
            <a:avLst/>
            <a:gdLst>
              <a:gd name="connsiteX0" fmla="*/ 358742 w 382133"/>
              <a:gd name="connsiteY0" fmla="*/ 127042 h 1583333"/>
              <a:gd name="connsiteX1" fmla="*/ 58360 w 382133"/>
              <a:gd name="connsiteY1" fmla="*/ 193303 h 1583333"/>
              <a:gd name="connsiteX2" fmla="*/ 23021 w 382133"/>
              <a:gd name="connsiteY2" fmla="*/ 1465511 h 1583333"/>
              <a:gd name="connsiteX3" fmla="*/ 323403 w 382133"/>
              <a:gd name="connsiteY3" fmla="*/ 1377164 h 1583333"/>
              <a:gd name="connsiteX4" fmla="*/ 358742 w 382133"/>
              <a:gd name="connsiteY4" fmla="*/ 127042 h 158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33" h="1583333">
                <a:moveTo>
                  <a:pt x="358742" y="127042"/>
                </a:moveTo>
                <a:cubicBezTo>
                  <a:pt x="314568" y="-70268"/>
                  <a:pt x="114313" y="-29775"/>
                  <a:pt x="58360" y="193303"/>
                </a:cubicBezTo>
                <a:cubicBezTo>
                  <a:pt x="2407" y="416381"/>
                  <a:pt x="-21153" y="1268201"/>
                  <a:pt x="23021" y="1465511"/>
                </a:cubicBezTo>
                <a:cubicBezTo>
                  <a:pt x="67195" y="1662821"/>
                  <a:pt x="265977" y="1598034"/>
                  <a:pt x="323403" y="1377164"/>
                </a:cubicBezTo>
                <a:cubicBezTo>
                  <a:pt x="380829" y="1156294"/>
                  <a:pt x="402916" y="324352"/>
                  <a:pt x="358742" y="127042"/>
                </a:cubicBezTo>
                <a:close/>
              </a:path>
            </a:pathLst>
          </a:cu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50FE5D-78F7-BA56-F6AD-9C0E0E35E841}"/>
              </a:ext>
            </a:extLst>
          </p:cNvPr>
          <p:cNvSpPr/>
          <p:nvPr/>
        </p:nvSpPr>
        <p:spPr>
          <a:xfrm>
            <a:off x="3517519" y="2432456"/>
            <a:ext cx="382133" cy="1922326"/>
          </a:xfrm>
          <a:custGeom>
            <a:avLst/>
            <a:gdLst>
              <a:gd name="connsiteX0" fmla="*/ 358742 w 382133"/>
              <a:gd name="connsiteY0" fmla="*/ 127042 h 1583333"/>
              <a:gd name="connsiteX1" fmla="*/ 58360 w 382133"/>
              <a:gd name="connsiteY1" fmla="*/ 193303 h 1583333"/>
              <a:gd name="connsiteX2" fmla="*/ 23021 w 382133"/>
              <a:gd name="connsiteY2" fmla="*/ 1465511 h 1583333"/>
              <a:gd name="connsiteX3" fmla="*/ 323403 w 382133"/>
              <a:gd name="connsiteY3" fmla="*/ 1377164 h 1583333"/>
              <a:gd name="connsiteX4" fmla="*/ 358742 w 382133"/>
              <a:gd name="connsiteY4" fmla="*/ 127042 h 158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33" h="1583333">
                <a:moveTo>
                  <a:pt x="358742" y="127042"/>
                </a:moveTo>
                <a:cubicBezTo>
                  <a:pt x="314568" y="-70268"/>
                  <a:pt x="114313" y="-29775"/>
                  <a:pt x="58360" y="193303"/>
                </a:cubicBezTo>
                <a:cubicBezTo>
                  <a:pt x="2407" y="416381"/>
                  <a:pt x="-21153" y="1268201"/>
                  <a:pt x="23021" y="1465511"/>
                </a:cubicBezTo>
                <a:cubicBezTo>
                  <a:pt x="67195" y="1662821"/>
                  <a:pt x="265977" y="1598034"/>
                  <a:pt x="323403" y="1377164"/>
                </a:cubicBezTo>
                <a:cubicBezTo>
                  <a:pt x="380829" y="1156294"/>
                  <a:pt x="402916" y="324352"/>
                  <a:pt x="358742" y="127042"/>
                </a:cubicBezTo>
                <a:close/>
              </a:path>
            </a:pathLst>
          </a:cu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0DD324A-7D02-82AB-4EC1-2D262FEA5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2149" y="1318372"/>
            <a:ext cx="5351463" cy="4221256"/>
          </a:xfrm>
          <a:prstGeom prst="rect">
            <a:avLst/>
          </a:prstGeom>
        </p:spPr>
      </p:pic>
      <p:sp>
        <p:nvSpPr>
          <p:cNvPr id="19" name="Rectangle: Rounded Corners 18">
            <a:hlinkClick r:id="rId7" action="ppaction://hlinksldjump"/>
            <a:extLst>
              <a:ext uri="{FF2B5EF4-FFF2-40B4-BE49-F238E27FC236}">
                <a16:creationId xmlns:a16="http://schemas.microsoft.com/office/drawing/2014/main" id="{EE9086E9-593B-1FEE-0FCC-6B8F2E61A2D8}"/>
              </a:ext>
            </a:extLst>
          </p:cNvPr>
          <p:cNvSpPr/>
          <p:nvPr/>
        </p:nvSpPr>
        <p:spPr>
          <a:xfrm>
            <a:off x="2980253" y="6218610"/>
            <a:ext cx="1071438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OECD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182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57E40-0527-30F5-DD69-5A7197EEB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1D1226-E5F7-AABD-2F1D-59224DA22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DF350E-9AA5-C8D6-0ECD-136C1C06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position, shocks, and stickiness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5ACA9-ED30-DD07-09C3-4DBFB20F0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Fiscal Sustainability</a:t>
            </a:r>
          </a:p>
        </p:txBody>
      </p:sp>
      <p:pic>
        <p:nvPicPr>
          <p:cNvPr id="3" name="Picture 2" descr="A graph on a white background&#10;&#10;Description automatically generated">
            <a:extLst>
              <a:ext uri="{FF2B5EF4-FFF2-40B4-BE49-F238E27FC236}">
                <a16:creationId xmlns:a16="http://schemas.microsoft.com/office/drawing/2014/main" id="{221068FB-2DA8-781C-76B1-EFF9B82D1D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7" y="1086377"/>
            <a:ext cx="4211311" cy="4923751"/>
          </a:xfrm>
          <a:prstGeom prst="rect">
            <a:avLst/>
          </a:prstGeom>
        </p:spPr>
      </p:pic>
      <p:pic>
        <p:nvPicPr>
          <p:cNvPr id="6" name="Picture 5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62A4A701-149B-904F-D616-E92AA945A5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87" y="1280818"/>
            <a:ext cx="4521201" cy="4079279"/>
          </a:xfrm>
          <a:prstGeom prst="rect">
            <a:avLst/>
          </a:prstGeom>
        </p:spPr>
      </p:pic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5FBC4104-275E-2301-BFD7-EE949DAC0BD4}"/>
              </a:ext>
            </a:extLst>
          </p:cNvPr>
          <p:cNvSpPr/>
          <p:nvPr/>
        </p:nvSpPr>
        <p:spPr>
          <a:xfrm>
            <a:off x="596247" y="6137586"/>
            <a:ext cx="1845951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Revenue and total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352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0BD3-4B13-7314-DA07-854A08FF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2CAD3-094F-F60B-80AB-AFE7D7137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8C474-3D0B-8516-FDD6-B7378004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consolidation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D3DE2-64B8-5F83-EA98-EBB47E47A0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Fiscal Sustainability</a:t>
            </a:r>
          </a:p>
        </p:txBody>
      </p:sp>
      <p:sp>
        <p:nvSpPr>
          <p:cNvPr id="3" name="Rectangle: Rounded Corners 2">
            <a:hlinkClick r:id="" action="ppaction://noaction"/>
            <a:extLst>
              <a:ext uri="{FF2B5EF4-FFF2-40B4-BE49-F238E27FC236}">
                <a16:creationId xmlns:a16="http://schemas.microsoft.com/office/drawing/2014/main" id="{ECAD6A2D-3A51-C6E8-9006-7F887C77FBD0}"/>
              </a:ext>
            </a:extLst>
          </p:cNvPr>
          <p:cNvSpPr/>
          <p:nvPr/>
        </p:nvSpPr>
        <p:spPr>
          <a:xfrm>
            <a:off x="4329855" y="1825091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>
                <a:solidFill>
                  <a:schemeClr val="bg1"/>
                </a:solidFill>
                <a:latin typeface="Graphik" panose="020B0503030202060203" pitchFamily="34" charset="77"/>
              </a:rPr>
              <a:t>Link</a:t>
            </a:r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0F61B8-5E09-2F5F-65C4-F7DD58798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487" y="1768228"/>
            <a:ext cx="6651431" cy="4145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1DD5D6-559F-45A0-BCE6-0E03A7A363CB}"/>
              </a:ext>
            </a:extLst>
          </p:cNvPr>
          <p:cNvSpPr txBox="1"/>
          <p:nvPr/>
        </p:nvSpPr>
        <p:spPr>
          <a:xfrm>
            <a:off x="7872152" y="1325880"/>
            <a:ext cx="3690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 spending partially driven by ageing – but largely greater spending.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 spending should be more restrained based on ageing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Nature of transfer system shifting from </a:t>
            </a:r>
            <a:r>
              <a:rPr lang="en-US" b="1" dirty="0"/>
              <a:t>income support</a:t>
            </a:r>
            <a:r>
              <a:rPr lang="en-US" dirty="0"/>
              <a:t> for families and those with disabilities to </a:t>
            </a:r>
            <a:r>
              <a:rPr lang="en-US" b="1" dirty="0"/>
              <a:t>in-kind support</a:t>
            </a:r>
            <a:r>
              <a:rPr lang="en-US" dirty="0"/>
              <a:t>.</a:t>
            </a:r>
            <a:endParaRPr lang="en-NZ" dirty="0"/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F4A97C29-2F39-9235-D51C-04439E4FE533}"/>
              </a:ext>
            </a:extLst>
          </p:cNvPr>
          <p:cNvSpPr/>
          <p:nvPr/>
        </p:nvSpPr>
        <p:spPr>
          <a:xfrm>
            <a:off x="596247" y="6137586"/>
            <a:ext cx="1845951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Health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F141E056-F024-40F8-5D28-064B9A181377}"/>
              </a:ext>
            </a:extLst>
          </p:cNvPr>
          <p:cNvSpPr/>
          <p:nvPr/>
        </p:nvSpPr>
        <p:spPr>
          <a:xfrm>
            <a:off x="3076211" y="6137586"/>
            <a:ext cx="1845951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Education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sp>
        <p:nvSpPr>
          <p:cNvPr id="10" name="Rectangle: Rounded Corners 9">
            <a:hlinkClick r:id="rId6" action="ppaction://hlinksldjump"/>
            <a:extLst>
              <a:ext uri="{FF2B5EF4-FFF2-40B4-BE49-F238E27FC236}">
                <a16:creationId xmlns:a16="http://schemas.microsoft.com/office/drawing/2014/main" id="{7898CB8C-7927-8DE1-1122-0057B042AB57}"/>
              </a:ext>
            </a:extLst>
          </p:cNvPr>
          <p:cNvSpPr/>
          <p:nvPr/>
        </p:nvSpPr>
        <p:spPr>
          <a:xfrm>
            <a:off x="5771585" y="6137586"/>
            <a:ext cx="1845951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Transfers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314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9B85F-8B4F-EA7E-C18A-A6754F95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F5E145-46A3-75DB-2824-8374CA38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996F-5B85-10C7-356D-B1F32602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Burden of payment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38DF0-A1CD-CCF7-7A06-C1E4B16D4D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Fiscal Sustainability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F7926-CCB1-5D2F-55D5-67AABDC13EBA}"/>
              </a:ext>
            </a:extLst>
          </p:cNvPr>
          <p:cNvSpPr txBox="1"/>
          <p:nvPr/>
        </p:nvSpPr>
        <p:spPr>
          <a:xfrm>
            <a:off x="370417" y="1173980"/>
            <a:ext cx="688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Universalism and greater services require a </a:t>
            </a:r>
            <a:r>
              <a:rPr lang="en-US" b="1" dirty="0"/>
              <a:t>larger government</a:t>
            </a:r>
            <a:r>
              <a:rPr lang="en-US" dirty="0"/>
              <a:t>.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9E9F9-ACD6-6E80-C481-5AF77859224D}"/>
              </a:ext>
            </a:extLst>
          </p:cNvPr>
          <p:cNvSpPr txBox="1"/>
          <p:nvPr/>
        </p:nvSpPr>
        <p:spPr>
          <a:xfrm>
            <a:off x="393692" y="1839540"/>
            <a:ext cx="699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projections assume this is </a:t>
            </a:r>
            <a:r>
              <a:rPr lang="en-US" b="1" dirty="0"/>
              <a:t>tacitly funded by fiscal drag</a:t>
            </a:r>
            <a:r>
              <a:rPr lang="en-US" dirty="0"/>
              <a:t>.</a:t>
            </a:r>
            <a:endParaRPr lang="en-NZ" dirty="0"/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53637853-A09C-B2BF-E202-50C436DAC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29" y="276163"/>
            <a:ext cx="4002162" cy="4649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223893-BBCA-A9E6-49D4-740D24E1BD25}"/>
              </a:ext>
            </a:extLst>
          </p:cNvPr>
          <p:cNvSpPr txBox="1"/>
          <p:nvPr/>
        </p:nvSpPr>
        <p:spPr>
          <a:xfrm>
            <a:off x="453773" y="2591258"/>
            <a:ext cx="68064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borrowing.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productivity and wage growth.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future income tax liabilities.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Favourable</a:t>
            </a:r>
            <a:r>
              <a:rPr lang="en-US" dirty="0"/>
              <a:t> tax treatment of capital gains and superannuation.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universal current service provision.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Is an </a:t>
            </a:r>
            <a:r>
              <a:rPr lang="en-US" b="1" dirty="0"/>
              <a:t>intergenerational transfer</a:t>
            </a:r>
            <a:r>
              <a:rPr lang="en-US" dirty="0"/>
              <a:t> from future generations to </a:t>
            </a:r>
            <a:br>
              <a:rPr lang="en-US" dirty="0"/>
            </a:br>
            <a:r>
              <a:rPr lang="en-US" dirty="0"/>
              <a:t>current generations.</a:t>
            </a:r>
          </a:p>
        </p:txBody>
      </p:sp>
      <p:sp>
        <p:nvSpPr>
          <p:cNvPr id="10" name="Rectangle: Rounded Corners 9">
            <a:hlinkClick r:id="rId3" action="ppaction://hlinksldjump"/>
            <a:extLst>
              <a:ext uri="{FF2B5EF4-FFF2-40B4-BE49-F238E27FC236}">
                <a16:creationId xmlns:a16="http://schemas.microsoft.com/office/drawing/2014/main" id="{1CF9CE9D-FFA8-5464-1EEE-C024E3A17E4D}"/>
              </a:ext>
            </a:extLst>
          </p:cNvPr>
          <p:cNvSpPr/>
          <p:nvPr/>
        </p:nvSpPr>
        <p:spPr>
          <a:xfrm>
            <a:off x="1352705" y="5552310"/>
            <a:ext cx="1845951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TTPI estimates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35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98D10-759E-1F10-E318-BC45E5D2D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199D79-56D7-A923-41FC-F2CEB19C8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Background plots</a:t>
            </a:r>
          </a:p>
        </p:txBody>
      </p:sp>
    </p:spTree>
    <p:extLst>
      <p:ext uri="{BB962C8B-B14F-4D97-AF65-F5344CB8AC3E}">
        <p14:creationId xmlns:p14="http://schemas.microsoft.com/office/powerpoint/2010/main" val="301930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4180-01B7-492A-41FF-182FCDC8A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B4197EC-2BFD-F373-1B0A-7F1A085609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60DCE06-9FCA-9B5F-F074-F251BB4C6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23C43-8CEA-D29C-EA5A-703D79BB9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8F3C5-3EBE-2E79-29D9-28E9A4B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of debt (OECD)</a:t>
            </a:r>
          </a:p>
        </p:txBody>
      </p:sp>
      <p:pic>
        <p:nvPicPr>
          <p:cNvPr id="7" name="Picture 6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425DE943-575E-B17B-4F14-461A822B02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7" y="2036396"/>
            <a:ext cx="4499186" cy="3837144"/>
          </a:xfrm>
          <a:prstGeom prst="rect">
            <a:avLst/>
          </a:prstGeom>
        </p:spPr>
      </p:pic>
      <p:pic>
        <p:nvPicPr>
          <p:cNvPr id="8" name="Picture 7" descr="A graph of the general government gross debt&#10;&#10;AI-generated content may be incorrect.">
            <a:extLst>
              <a:ext uri="{FF2B5EF4-FFF2-40B4-BE49-F238E27FC236}">
                <a16:creationId xmlns:a16="http://schemas.microsoft.com/office/drawing/2014/main" id="{75F9B538-A2CA-55DF-7690-7EA5CB9F07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34" y="1744026"/>
            <a:ext cx="5105461" cy="4193771"/>
          </a:xfrm>
          <a:prstGeom prst="rect">
            <a:avLst/>
          </a:prstGeom>
        </p:spPr>
      </p:pic>
      <p:sp>
        <p:nvSpPr>
          <p:cNvPr id="9" name="Rectangle: Rounded Corners 8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A9D064C-2978-FB7E-57B5-5AFD44159C9F}"/>
              </a:ext>
            </a:extLst>
          </p:cNvPr>
          <p:cNvSpPr/>
          <p:nvPr/>
        </p:nvSpPr>
        <p:spPr>
          <a:xfrm>
            <a:off x="10228283" y="580221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 dirty="0">
                <a:solidFill>
                  <a:schemeClr val="bg1"/>
                </a:solidFill>
                <a:latin typeface="Graphik" panose="020B0503030202060203" pitchFamily="34" charset="77"/>
              </a:rPr>
              <a:t>Back</a:t>
            </a:r>
            <a:endParaRPr lang="en-US" sz="1801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856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B69AE-AEDD-20FB-4F1D-8D7E1980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60DCE06-9FCA-9B5F-F074-F251BB4C6E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F0666CC-3DE9-4F3C-EF9E-EF19985254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96CA2-A91C-A7E4-ACBF-2BB2D0BD3A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CC101-196B-6624-3991-B3832F02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of spending (OECD)</a:t>
            </a:r>
          </a:p>
        </p:txBody>
      </p:sp>
      <p:pic>
        <p:nvPicPr>
          <p:cNvPr id="5" name="Picture 4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4152443A-5494-77F3-36B7-0610FB0225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4" y="1798126"/>
            <a:ext cx="4762527" cy="4176149"/>
          </a:xfrm>
          <a:prstGeom prst="rect">
            <a:avLst/>
          </a:prstGeom>
        </p:spPr>
      </p:pic>
      <p:pic>
        <p:nvPicPr>
          <p:cNvPr id="14" name="Picture 13" descr="A graph of a graph of a company&#10;&#10;AI-generated content may be incorrect.">
            <a:extLst>
              <a:ext uri="{FF2B5EF4-FFF2-40B4-BE49-F238E27FC236}">
                <a16:creationId xmlns:a16="http://schemas.microsoft.com/office/drawing/2014/main" id="{4801485F-FBB2-EC90-ACDD-546AFCB438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00" y="1276210"/>
            <a:ext cx="5609859" cy="51247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F06D0A-44FB-3A6C-5939-10AD37C5CEB8}"/>
              </a:ext>
            </a:extLst>
          </p:cNvPr>
          <p:cNvSpPr/>
          <p:nvPr/>
        </p:nvSpPr>
        <p:spPr>
          <a:xfrm>
            <a:off x="6991004" y="5278123"/>
            <a:ext cx="1886989" cy="399011"/>
          </a:xfrm>
          <a:prstGeom prst="rect">
            <a:avLst/>
          </a:prstGeom>
          <a:solidFill>
            <a:schemeClr val="bg1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 b="1" dirty="0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807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1CDEE-6D53-2492-8D3C-23F4FFCC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EA217A0-B7E9-BA52-0B92-C49002E072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60DCE06-9FCA-9B5F-F074-F251BB4C6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26587-36FA-A37B-8364-75771CDBB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320C7-761F-8D3D-2336-7BF2E615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drivers</a:t>
            </a:r>
          </a:p>
        </p:txBody>
      </p:sp>
      <p:pic>
        <p:nvPicPr>
          <p:cNvPr id="3" name="Content Placeholder 8" descr="A graph of a graph showing the cost of a health care company&#10;&#10;Description automatically generated with medium confidence">
            <a:extLst>
              <a:ext uri="{FF2B5EF4-FFF2-40B4-BE49-F238E27FC236}">
                <a16:creationId xmlns:a16="http://schemas.microsoft.com/office/drawing/2014/main" id="{2B467DCD-D3B1-6ABE-B167-31EDA67146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0" y="2002055"/>
            <a:ext cx="5728467" cy="3739024"/>
          </a:xfrm>
          <a:prstGeom prst="rect">
            <a:avLst/>
          </a:prstGeom>
        </p:spPr>
      </p:pic>
      <p:pic>
        <p:nvPicPr>
          <p:cNvPr id="8" name="Picture 7" descr="A graph of a government budget&#10;&#10;Description automatically generated">
            <a:extLst>
              <a:ext uri="{FF2B5EF4-FFF2-40B4-BE49-F238E27FC236}">
                <a16:creationId xmlns:a16="http://schemas.microsoft.com/office/drawing/2014/main" id="{AC9D20D3-2CFD-AAA6-4530-4328004626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2055"/>
            <a:ext cx="5779668" cy="37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245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8A1619F266734FBC2B48FB95398739" ma:contentTypeVersion="19" ma:contentTypeDescription="Create a new document." ma:contentTypeScope="" ma:versionID="a36d063c8eb047894120791759bbc902">
  <xsd:schema xmlns:xsd="http://www.w3.org/2001/XMLSchema" xmlns:xs="http://www.w3.org/2001/XMLSchema" xmlns:p="http://schemas.microsoft.com/office/2006/metadata/properties" xmlns:ns2="aa802c90-64f7-4260-a678-c5c09559402a" xmlns:ns3="d4025935-85eb-43e8-ab32-734675053e7f" targetNamespace="http://schemas.microsoft.com/office/2006/metadata/properties" ma:root="true" ma:fieldsID="c6f7ca54d7100feba0c176cc38564367" ns2:_="" ns3:_="">
    <xsd:import namespace="aa802c90-64f7-4260-a678-c5c09559402a"/>
    <xsd:import namespace="d4025935-85eb-43e8-ab32-734675053e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02c90-64f7-4260-a678-c5c0955940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25935-85eb-43e8-ab32-734675053e7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d7d9116-efc1-484d-8b57-8af332a5bfd6}" ma:internalName="TaxCatchAll" ma:showField="CatchAllData" ma:web="d4025935-85eb-43e8-ab32-734675053e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025935-85eb-43e8-ab32-734675053e7f" xsi:nil="true"/>
    <lcf76f155ced4ddcb4097134ff3c332f xmlns="aa802c90-64f7-4260-a678-c5c09559402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7AB7FB4-6D47-4EC6-BF49-66E893D4B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02c90-64f7-4260-a678-c5c09559402a"/>
    <ds:schemaRef ds:uri="d4025935-85eb-43e8-ab32-734675053e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36B762-179B-48EA-90B2-E74079BA15DE}">
  <ds:schemaRefs>
    <ds:schemaRef ds:uri="d4025935-85eb-43e8-ab32-734675053e7f"/>
    <ds:schemaRef ds:uri="aa802c90-64f7-4260-a678-c5c09559402a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 (1)</Template>
  <TotalTime>1377</TotalTime>
  <Words>265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Graphik</vt:lpstr>
      <vt:lpstr>GT Sectra Fine</vt:lpstr>
      <vt:lpstr>Proxima Nova Rg</vt:lpstr>
      <vt:lpstr>System Font</vt:lpstr>
      <vt:lpstr>e61 slide master</vt:lpstr>
      <vt:lpstr>think-cell Slide</vt:lpstr>
      <vt:lpstr>Policy Advisory Committee</vt:lpstr>
      <vt:lpstr>What is fiscal sustainability</vt:lpstr>
      <vt:lpstr>Fiscal position, shocks, and stickiness</vt:lpstr>
      <vt:lpstr>Insights from consolidation</vt:lpstr>
      <vt:lpstr>Burden of payment </vt:lpstr>
      <vt:lpstr>PowerPoint Presentation</vt:lpstr>
      <vt:lpstr>Consolidation of debt (OECD)</vt:lpstr>
      <vt:lpstr>Consolidation of spending (OECD)</vt:lpstr>
      <vt:lpstr>Function drivers</vt:lpstr>
      <vt:lpstr>Ageing</vt:lpstr>
      <vt:lpstr>Age pressures of health spending</vt:lpstr>
      <vt:lpstr>Age pressures of education spending</vt:lpstr>
      <vt:lpstr>Transfers – cash vs in-kind</vt:lpstr>
      <vt:lpstr>Transfer composition</vt:lpstr>
      <vt:lpstr>Gross debt scenarios</vt:lpstr>
      <vt:lpstr>Revenue (personal)</vt:lpstr>
      <vt:lpstr>Revenue (personal)</vt:lpstr>
      <vt:lpstr>TTPI intergenerational transfer estimates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</dc:creator>
  <cp:lastModifiedBy>Matt</cp:lastModifiedBy>
  <cp:revision>30</cp:revision>
  <dcterms:created xsi:type="dcterms:W3CDTF">2025-08-07T04:46:52Z</dcterms:created>
  <dcterms:modified xsi:type="dcterms:W3CDTF">2025-08-10T07:51:11Z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0x010100E38A1619F266734FBC2B48FB95398739</vt:lpwstr>
  </property>
  <property fmtid="{D5CDD505-2E9C-101B-9397-08002B2CF9AE}" pid="3" name="MediaServiceImageTags">
    <vt:lpwstr/>
  </property>
</Properties>
</file>